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3" r:id="rId2"/>
    <p:sldId id="377" r:id="rId3"/>
    <p:sldId id="378" r:id="rId4"/>
    <p:sldId id="416" r:id="rId5"/>
    <p:sldId id="417" r:id="rId6"/>
    <p:sldId id="418" r:id="rId7"/>
    <p:sldId id="381" r:id="rId8"/>
    <p:sldId id="382" r:id="rId9"/>
    <p:sldId id="400" r:id="rId10"/>
    <p:sldId id="407" r:id="rId11"/>
    <p:sldId id="395" r:id="rId12"/>
    <p:sldId id="402" r:id="rId13"/>
    <p:sldId id="403" r:id="rId14"/>
    <p:sldId id="408" r:id="rId15"/>
    <p:sldId id="410" r:id="rId16"/>
    <p:sldId id="409" r:id="rId17"/>
    <p:sldId id="396" r:id="rId18"/>
    <p:sldId id="388" r:id="rId19"/>
    <p:sldId id="384" r:id="rId20"/>
    <p:sldId id="411" r:id="rId21"/>
    <p:sldId id="385" r:id="rId22"/>
    <p:sldId id="379" r:id="rId23"/>
    <p:sldId id="306" r:id="rId24"/>
    <p:sldId id="391" r:id="rId25"/>
    <p:sldId id="404" r:id="rId26"/>
    <p:sldId id="392" r:id="rId27"/>
    <p:sldId id="405" r:id="rId28"/>
    <p:sldId id="360" r:id="rId29"/>
    <p:sldId id="361" r:id="rId30"/>
    <p:sldId id="398" r:id="rId31"/>
    <p:sldId id="365" r:id="rId32"/>
    <p:sldId id="406" r:id="rId33"/>
    <p:sldId id="397" r:id="rId34"/>
    <p:sldId id="393" r:id="rId35"/>
    <p:sldId id="362" r:id="rId36"/>
    <p:sldId id="394" r:id="rId37"/>
    <p:sldId id="412" r:id="rId38"/>
    <p:sldId id="413" r:id="rId39"/>
    <p:sldId id="414" r:id="rId40"/>
    <p:sldId id="415" r:id="rId41"/>
    <p:sldId id="371" r:id="rId42"/>
    <p:sldId id="34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2024/5/29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4031973" y="2687935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Node Classification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2024.5.30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4C0FBF-9434-8C90-4B2F-86283205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BE3AE2-7D18-CADA-CF7A-490A3EA7E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0" r="18125" b="35429"/>
          <a:stretch/>
        </p:blipFill>
        <p:spPr>
          <a:xfrm>
            <a:off x="4140200" y="86269"/>
            <a:ext cx="7454900" cy="41364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6CC487-640A-AAF7-068E-4E861EE2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4" y="482707"/>
            <a:ext cx="3317971" cy="3459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A101E1-28BC-08E8-DC59-2D8E992123C4}"/>
              </a:ext>
            </a:extLst>
          </p:cNvPr>
          <p:cNvSpPr txBox="1"/>
          <p:nvPr/>
        </p:nvSpPr>
        <p:spPr>
          <a:xfrm>
            <a:off x="1247774" y="828684"/>
            <a:ext cx="1835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507CB98-014C-90B8-459D-C58A95EE3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6" y="1526979"/>
            <a:ext cx="3578325" cy="3760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B6A8DB4-DEA1-33DE-AC60-2EB1B58DED30}"/>
              </a:ext>
            </a:extLst>
          </p:cNvPr>
          <p:cNvSpPr txBox="1"/>
          <p:nvPr/>
        </p:nvSpPr>
        <p:spPr>
          <a:xfrm>
            <a:off x="1371600" y="1923676"/>
            <a:ext cx="1454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EEC713-B744-28D3-84C8-177343E81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6139" r="61952" b="-6705"/>
          <a:stretch/>
        </p:blipFill>
        <p:spPr>
          <a:xfrm>
            <a:off x="914349" y="3074593"/>
            <a:ext cx="2697213" cy="3544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7F6406-0BC5-8715-1F93-40656CD51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75" t="-1" r="1" b="-13374"/>
          <a:stretch/>
        </p:blipFill>
        <p:spPr>
          <a:xfrm>
            <a:off x="26584" y="3491937"/>
            <a:ext cx="4144182" cy="37781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27C2904-3F0B-3904-AA9A-E54D459E438A}"/>
              </a:ext>
            </a:extLst>
          </p:cNvPr>
          <p:cNvSpPr txBox="1"/>
          <p:nvPr/>
        </p:nvSpPr>
        <p:spPr>
          <a:xfrm>
            <a:off x="887283" y="514007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Inter-Modality Graph Contrastive 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1AF04B-7567-51F3-57AF-7A6E753D8C16}"/>
              </a:ext>
            </a:extLst>
          </p:cNvPr>
          <p:cNvSpPr txBox="1"/>
          <p:nvPr/>
        </p:nvSpPr>
        <p:spPr>
          <a:xfrm>
            <a:off x="914349" y="56964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Intra-Modality Graph Contrastive 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62DE95-672D-B87B-16B2-D14A1C5F4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08" y="3859030"/>
            <a:ext cx="3111660" cy="3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36FBCB-6C98-385D-A887-58F631CC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7415"/>
            <a:ext cx="11506200" cy="3384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C53418-9086-D063-9C1C-5EBDF617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10" y="3997786"/>
            <a:ext cx="7925090" cy="1787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91B68E-7758-65C7-2A23-C58E0BA5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60" y="6021483"/>
            <a:ext cx="11240078" cy="635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FE296F-4C6D-2B5F-AF1A-28102954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93" y="4444396"/>
            <a:ext cx="3175007" cy="8242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F35106-7DE0-9A37-FF2D-4E657336E126}"/>
              </a:ext>
            </a:extLst>
          </p:cNvPr>
          <p:cNvSpPr txBox="1"/>
          <p:nvPr/>
        </p:nvSpPr>
        <p:spPr>
          <a:xfrm>
            <a:off x="6788150" y="153526"/>
            <a:ext cx="529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COMPRESSED DEEP NEURAL NETWORKS FORGET?</a:t>
            </a:r>
          </a:p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3657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D3840-BF01-6FDE-8379-1CFBEECA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5" y="561158"/>
            <a:ext cx="10775950" cy="58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65C96-93CB-5B22-42FF-B6158CA7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9" r="18073" b="34992"/>
          <a:stretch/>
        </p:blipFill>
        <p:spPr>
          <a:xfrm>
            <a:off x="2165350" y="-187325"/>
            <a:ext cx="7861300" cy="43877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BD1C61-7E02-56B7-46A5-DA05C1310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04" y="4368588"/>
            <a:ext cx="7569589" cy="10287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D7539E-655A-56BD-AEEC-A3A26F63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64" y="2841613"/>
            <a:ext cx="438173" cy="438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392A28-CAC9-9C45-A02D-304591723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14" y="812789"/>
            <a:ext cx="425472" cy="4191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BE6027-5B9D-18B3-A456-2E7133AE9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665" y="3717765"/>
            <a:ext cx="400071" cy="3873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A2DFD1-694D-B3F3-8BE4-86EC5E4B9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94" y="1358891"/>
            <a:ext cx="400071" cy="3429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D5B37A-6365-AB2A-0F34-7AE3D3E28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567" y="2994015"/>
            <a:ext cx="349268" cy="3873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36253F-522E-7CC9-0CCF-6F57760838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576" y="673089"/>
            <a:ext cx="368319" cy="4191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2E287A-D894-D1EC-549B-3674F8AF7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624" y="5410049"/>
            <a:ext cx="11842750" cy="10540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CCAB19-52CE-C874-3D56-4FDA2ADFE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3340" y="2127239"/>
            <a:ext cx="368319" cy="4064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BFDA0A-9E33-DC8C-3801-920F039F2B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3339" y="860189"/>
            <a:ext cx="368319" cy="463574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F115679-F2C2-DD6B-5C5D-2902BBC609F7}"/>
              </a:ext>
            </a:extLst>
          </p:cNvPr>
          <p:cNvSpPr/>
          <p:nvPr/>
        </p:nvSpPr>
        <p:spPr>
          <a:xfrm>
            <a:off x="7029423" y="573247"/>
            <a:ext cx="1644667" cy="177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1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65C96-93CB-5B22-42FF-B6158CA7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9" r="18073" b="34992"/>
          <a:stretch/>
        </p:blipFill>
        <p:spPr>
          <a:xfrm>
            <a:off x="2165350" y="-187325"/>
            <a:ext cx="7861300" cy="43877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D7539E-655A-56BD-AEEC-A3A26F63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64" y="2841613"/>
            <a:ext cx="438173" cy="438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392A28-CAC9-9C45-A02D-30459172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14" y="812789"/>
            <a:ext cx="425472" cy="4191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BE6027-5B9D-18B3-A456-2E7133AE9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665" y="3717765"/>
            <a:ext cx="400071" cy="3873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8A2DFD1-694D-B3F3-8BE4-86EC5E4B9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594" y="1358891"/>
            <a:ext cx="400071" cy="3429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9D5B37A-6365-AB2A-0F34-7AE3D3E28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567" y="2994015"/>
            <a:ext cx="349268" cy="3873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36253F-522E-7CC9-0CCF-6F5776083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576" y="673089"/>
            <a:ext cx="368319" cy="4191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CCAB19-52CE-C874-3D56-4FDA2ADFE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3340" y="2127239"/>
            <a:ext cx="368319" cy="4064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BFDA0A-9E33-DC8C-3801-920F039F2B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3339" y="860189"/>
            <a:ext cx="368319" cy="4635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166764-52C8-3736-3928-43501610E5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1533" y="4181442"/>
            <a:ext cx="7448933" cy="113035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1E5138-5928-1EEF-5FCA-2298E07976AA}"/>
              </a:ext>
            </a:extLst>
          </p:cNvPr>
          <p:cNvSpPr/>
          <p:nvPr/>
        </p:nvSpPr>
        <p:spPr>
          <a:xfrm>
            <a:off x="7016723" y="2330449"/>
            <a:ext cx="1644667" cy="177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7872070-9D3A-B00D-F3B5-39DA586CBF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6176"/>
          <a:stretch/>
        </p:blipFill>
        <p:spPr>
          <a:xfrm>
            <a:off x="1111250" y="5375081"/>
            <a:ext cx="10179050" cy="13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CD05D-FF80-72FF-9F25-C6AA295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4D68BB-A1ED-953F-BA0E-5B5D5365D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643"/>
          <a:stretch/>
        </p:blipFill>
        <p:spPr>
          <a:xfrm>
            <a:off x="527050" y="4762456"/>
            <a:ext cx="11137900" cy="17764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322A88D-716D-0E4D-D9D0-2B955A378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9" r="18073" b="34992"/>
          <a:stretch/>
        </p:blipFill>
        <p:spPr>
          <a:xfrm>
            <a:off x="1952625" y="-49911"/>
            <a:ext cx="8286750" cy="46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4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CD05D-FF80-72FF-9F25-C6AA295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7B3876-33A9-6DBC-F60A-6A051E7B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0" y="368301"/>
            <a:ext cx="1060494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920C0-6019-1C27-80D5-3F4B751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E44B76-5656-BFBE-AF64-A8978826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54" b="32852"/>
          <a:stretch/>
        </p:blipFill>
        <p:spPr>
          <a:xfrm>
            <a:off x="501650" y="1591518"/>
            <a:ext cx="4057650" cy="4997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97D348-2A8D-42E9-D3A2-C1D6FBC9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268827"/>
            <a:ext cx="10915650" cy="1205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9A254-B27E-6869-8E80-9D4410C7B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1" t="31562" r="17449" b="2701"/>
          <a:stretch/>
        </p:blipFill>
        <p:spPr>
          <a:xfrm>
            <a:off x="4752995" y="2395700"/>
            <a:ext cx="7186944" cy="1114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5517DB-4CE3-F602-2FEF-C22441634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117" y="3994614"/>
            <a:ext cx="7632700" cy="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DE37C-6742-2F1D-E5B2-B324B999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E4799-E445-80BD-7419-5F87B3AD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" y="242357"/>
            <a:ext cx="12042843" cy="63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FD2A-1944-BCBE-CE1D-9B7B1B3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6EC41-6B49-E122-63C9-5E9769BE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95A71-F6EA-F9F8-A721-1168CE61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569623"/>
            <a:ext cx="11537950" cy="37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7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780634" y="2090172"/>
            <a:ext cx="106101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Node Classification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Co-Modality Graph Contrastive Learning for Imbalanced Node Classification.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NeurIPS 2022.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Rethinking Semi-Supervised Imbalanced Node Classification from Bias-Variance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Decomposition.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NeurIPS 2023.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6C87-6719-A569-67C2-1D94C48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5244E-E697-9F4E-5EC2-6D0F7AD8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FD766F-61E6-4FFF-0699-2655EE45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2" y="613158"/>
            <a:ext cx="10340676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6C87-6719-A569-67C2-1D94C48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5244E-E697-9F4E-5EC2-6D0F7AD8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B17EFB-F3A8-082F-57AF-97535BFE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56" y="1917701"/>
            <a:ext cx="10324725" cy="4159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7105B-A2B8-9EB9-9C79-98B35A1E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45"/>
          <a:stretch/>
        </p:blipFill>
        <p:spPr>
          <a:xfrm>
            <a:off x="925662" y="613159"/>
            <a:ext cx="10340676" cy="13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7893-E7BF-FB9D-B4F9-36A6A631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19E408-7B43-92DC-3B4E-19ED38D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639377-DB1B-DF81-1E16-2B43C390A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4" y="1642930"/>
            <a:ext cx="5124626" cy="35721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27C78E-65E8-2780-1221-61123F654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25" y="460519"/>
            <a:ext cx="6477175" cy="60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ADE853-1ADE-6066-154E-32BFFEE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B2DA57-7C3C-D7C7-9F36-7A6CF181CDDC}"/>
              </a:ext>
            </a:extLst>
          </p:cNvPr>
          <p:cNvSpPr txBox="1"/>
          <p:nvPr/>
        </p:nvSpPr>
        <p:spPr>
          <a:xfrm>
            <a:off x="5126820" y="5215612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921032-E357-0CC6-B993-C5BB1903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1" y="708156"/>
            <a:ext cx="10585450" cy="39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6707-254D-2525-A283-70427A6E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1FB75-7B1F-E76F-ECE4-2C884F5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9CB8EF-6FC3-7101-8E02-0502B1E66B33}"/>
              </a:ext>
            </a:extLst>
          </p:cNvPr>
          <p:cNvSpPr txBox="1"/>
          <p:nvPr/>
        </p:nvSpPr>
        <p:spPr>
          <a:xfrm>
            <a:off x="458985" y="352603"/>
            <a:ext cx="1127402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and theoretical perspective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urgently needed when considering the imbalance node classification problem.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the first to integrate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node classification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Bias-Variance Decomposition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Our work establishes the close relationship between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 and model variance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theoretical analysis. Moreover, we are the first to conduct a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theoretical analysis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imbalanced node classification domain.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principal insight is to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graph data augmentation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means of representing the varied training sets that lie within the distribution, whilst simultaneously designing a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term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approximates the model’s variance.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conduct exhaustive tests on multiple benchmarks, such as the naturally imbalanced datasets and the public-split class-imbalanced datasets. The numerical results demonstrate that our model consistently outperforms state-of-the-art machine learning methods and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outperforms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in heavily-imbalanced scenarios.</a:t>
            </a:r>
          </a:p>
        </p:txBody>
      </p:sp>
    </p:spTree>
    <p:extLst>
      <p:ext uri="{BB962C8B-B14F-4D97-AF65-F5344CB8AC3E}">
        <p14:creationId xmlns:p14="http://schemas.microsoft.com/office/powerpoint/2010/main" val="2474130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1E13C-F08E-67CC-05D2-0D2DFAC6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D3F41-6291-807E-C599-66815865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4F503-7B9D-F17B-FB65-DF94E97A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616135"/>
            <a:ext cx="11144250" cy="56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7899-26EF-D61C-9EA0-37E443B6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F9559F-BF14-524C-23CF-35480471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5" y="78894"/>
            <a:ext cx="10038410" cy="67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6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7899-26EF-D61C-9EA0-37E443B6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0CE8B1-80E6-4B82-0801-52E6153D3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8" t="-1991" r="44785" b="37500"/>
          <a:stretch/>
        </p:blipFill>
        <p:spPr>
          <a:xfrm>
            <a:off x="0" y="761239"/>
            <a:ext cx="2689097" cy="51569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DAD875-2D63-7EC9-3F1D-30EFBB07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45" y="2328154"/>
            <a:ext cx="9067842" cy="28642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FB025C-5FF9-1FE7-54E9-17F475CD5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45" y="970538"/>
            <a:ext cx="5982007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BB41-413D-F309-31A8-C7246FA5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96601-0B37-1735-A066-40D1CC9B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9F4AF0-AE10-286D-6C86-3986BE1A9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66" r="1183" b="37500"/>
          <a:stretch/>
        </p:blipFill>
        <p:spPr>
          <a:xfrm>
            <a:off x="250825" y="117308"/>
            <a:ext cx="4870450" cy="47923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F2BE68-171A-0913-A38D-35D82AC2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52" y="4959776"/>
            <a:ext cx="10525048" cy="17809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CE554F-6DE1-9763-970D-A2B2B9ECF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6"/>
          <a:stretch/>
        </p:blipFill>
        <p:spPr>
          <a:xfrm>
            <a:off x="5394325" y="1929537"/>
            <a:ext cx="6546850" cy="13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9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D32B4-C99C-A40C-B68C-D468CBE9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23650F-591D-3111-33FF-BC7018262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32"/>
          <a:stretch/>
        </p:blipFill>
        <p:spPr>
          <a:xfrm>
            <a:off x="838200" y="4611688"/>
            <a:ext cx="10522491" cy="2056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DE1FD9-4035-3C12-8824-5002C50BE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36" r="-519" b="37037"/>
          <a:stretch/>
        </p:blipFill>
        <p:spPr>
          <a:xfrm>
            <a:off x="858426" y="189707"/>
            <a:ext cx="10468256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9B62E-51BB-18F9-285E-B3CB772A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D0050-7CDF-EC0D-DB87-C47F816F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9" y="478156"/>
            <a:ext cx="11123121" cy="19677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C04070-E2AE-058B-CD26-2A6C5AFF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7" y="3181868"/>
            <a:ext cx="2578233" cy="24385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C97108-E638-345A-DDAC-BF9465840BD5}"/>
              </a:ext>
            </a:extLst>
          </p:cNvPr>
          <p:cNvSpPr/>
          <p:nvPr/>
        </p:nvSpPr>
        <p:spPr>
          <a:xfrm>
            <a:off x="2712515" y="4008719"/>
            <a:ext cx="389035" cy="5032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26E5C0-8340-8847-ED4C-88FE7E47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962" y="3007993"/>
            <a:ext cx="4238412" cy="3007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3D2064-B284-99AD-69AD-0C72C370C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891" y="3311566"/>
            <a:ext cx="4054134" cy="22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D7D259-9D6B-D0AF-8431-19949F64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437996"/>
            <a:ext cx="10503440" cy="59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879CF-BF2E-29CA-97C9-B26EA53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8956A-A389-177E-5202-A6EC9800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1" y="358617"/>
            <a:ext cx="10465338" cy="61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879CF-BF2E-29CA-97C9-B26EA53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C04913-509C-4C6A-C25E-E6D5C1CF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692009"/>
            <a:ext cx="10611395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2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A4764E-ABD2-A402-C21B-CD29A029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B7A7BC-45CF-5977-D832-85673551C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17" b="56155"/>
          <a:stretch/>
        </p:blipFill>
        <p:spPr>
          <a:xfrm>
            <a:off x="860269" y="177378"/>
            <a:ext cx="3730781" cy="1704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D4A2B2-36DD-D5C4-6FF8-54FB36F4A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42"/>
          <a:stretch/>
        </p:blipFill>
        <p:spPr>
          <a:xfrm>
            <a:off x="5988313" y="101565"/>
            <a:ext cx="5244573" cy="1924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671581-FF10-4E5F-5327-9A3445A6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3" y="2115965"/>
            <a:ext cx="5372267" cy="31792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02032A-087F-9F26-F080-E4FFEA69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457"/>
          <a:stretch/>
        </p:blipFill>
        <p:spPr>
          <a:xfrm>
            <a:off x="444333" y="5422049"/>
            <a:ext cx="6610542" cy="11232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4E1267E-C6EC-B638-AB6E-F7BE9DFC3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64" y="2427829"/>
            <a:ext cx="5873750" cy="33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61E5C6-6A90-2B0F-BCE0-7223EBD0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8" y="340190"/>
            <a:ext cx="6816942" cy="372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B5C95-7C8C-14FD-77EE-0DBE3D9F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97" y="3519907"/>
            <a:ext cx="4467353" cy="6234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391DAD-2AD7-40F8-E115-1B7283CB6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129" y="191594"/>
            <a:ext cx="6410521" cy="1457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D9D053-EB66-57A8-4E40-CD90DCE7C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35" y="4283990"/>
            <a:ext cx="6982015" cy="19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D5F8D-4644-B69A-4B77-44193D8E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C39945-2108-7F1B-C7C8-AB6419AF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272962"/>
            <a:ext cx="6267772" cy="3416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0BF33C-D203-A14D-4CDE-6B81FFA94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80"/>
          <a:stretch/>
        </p:blipFill>
        <p:spPr>
          <a:xfrm>
            <a:off x="790302" y="3892550"/>
            <a:ext cx="10611395" cy="23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9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F550-BD57-7673-0C23-7587E0B9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ABF87-5933-954D-BDD1-A3BADF9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3236C0-2127-8F11-A7ED-BD6C910E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55" y="101553"/>
            <a:ext cx="8452445" cy="56197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07CE52-837E-D9CB-2A4B-520CDD5F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14" y="5830979"/>
            <a:ext cx="9436371" cy="9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7E0A02-C5DD-AC58-4141-4EAB3141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538872-4116-6C76-AC23-B4CD9F43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80656"/>
            <a:ext cx="10639425" cy="2091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6EBA83-8B5F-60F9-2D0A-96575D04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9" y="2454507"/>
            <a:ext cx="10033000" cy="40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02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12B18-5FFD-9514-01C4-56BE57FC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F8FE3-4F08-EFDD-DC39-4C8F62F4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" y="618980"/>
            <a:ext cx="11951314" cy="56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3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2C3353-720E-D395-1E95-ECD1BF9E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1682A3-0667-7938-3579-A52E72FC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2" y="336064"/>
            <a:ext cx="10800536" cy="63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0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13D79-1569-146E-47B0-4FCD6E33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75451-7DC7-1064-49EA-B4B50D42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27" y="1090465"/>
            <a:ext cx="11279746" cy="45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6C832E-1BB4-73F3-25B0-1B330CC9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BC436-F939-1AA7-98D6-24D8A1D7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7" y="1511201"/>
            <a:ext cx="11602046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89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64576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978829" y="1449208"/>
            <a:ext cx="1038495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GraphSHA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Synthesizing Harder Samples for Class-Imbalanced Node Classification. KDD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ImGCL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Revisiting Graph Contrastive Learning on Imbalanced Node Classification. AAAI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Data Augmentation Algorithm for Imbalanced Node Classification. AAAI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TAM: Topology-Aware Margin Loss for Class-Imbalanced Node Classification. ICML 2022.  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GraphENS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Neighbor-Aware Ego Network Synthesis for Class-Imbalanced Node Classification.    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ICLR 2022.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GraphSMOTE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Imbalanced Node Classification on Graphs with Graph Neural Networks.    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WSDM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Class-Imbalanced Learning on Graphs: A Survey.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FBC00-7120-6A1A-886B-A524647B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A02987-940C-7E09-C24C-5C307E22A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3"/>
          <a:stretch/>
        </p:blipFill>
        <p:spPr>
          <a:xfrm>
            <a:off x="606694" y="263887"/>
            <a:ext cx="10978611" cy="1665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B6C047-0380-49FF-F2E0-C4433D7B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01" y="1971996"/>
            <a:ext cx="6848795" cy="47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C78EF4-2604-07DD-952C-2A9744DA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4776EC-FDA4-AF54-8686-D5C71B82339D}"/>
              </a:ext>
            </a:extLst>
          </p:cNvPr>
          <p:cNvSpPr txBox="1"/>
          <p:nvPr/>
        </p:nvSpPr>
        <p:spPr>
          <a:xfrm>
            <a:off x="690550" y="500073"/>
            <a:ext cx="6089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networks (GNNs)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FF7A00-5234-B601-9496-6DF07DA4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0" y="1472997"/>
            <a:ext cx="10810899" cy="20434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4419C1-8B3F-81AA-7F42-D1EDDA0C9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09" y="3917825"/>
            <a:ext cx="2578233" cy="24385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8BDD599-28FD-05A1-4DC4-E6DD55F482A3}"/>
              </a:ext>
            </a:extLst>
          </p:cNvPr>
          <p:cNvSpPr/>
          <p:nvPr/>
        </p:nvSpPr>
        <p:spPr>
          <a:xfrm>
            <a:off x="7100407" y="4744676"/>
            <a:ext cx="389035" cy="5032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1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38EE-06D0-6E01-622D-36A88A6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79F9F-95D1-3E64-4570-FC1F6BC8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96C55D-1DEE-8CC4-8568-F0C8E026F338}"/>
              </a:ext>
            </a:extLst>
          </p:cNvPr>
          <p:cNvSpPr txBox="1"/>
          <p:nvPr/>
        </p:nvSpPr>
        <p:spPr>
          <a:xfrm>
            <a:off x="5136003" y="5699725"/>
            <a:ext cx="1919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2022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18E3B7-7E9C-321D-AE32-5F3813CD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2642"/>
            <a:ext cx="9906000" cy="49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405095"/>
            <a:ext cx="11274029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contrastive learning (GCL), leveraging graph augmentations to convert graphs into different views and further train graph neural networks (GNNs).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handcrafted graph augmentations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trials and errors, but still can not yield consistent performance on multiple tasks.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imbalance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 startAt="2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handcrafted graph augmentations are not efficient on real-world graph datasets, we devise a co-modality framework to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contrastive pairs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 the best of our knowledge, this is the first work on GCL that co-trains encoders in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modalities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node representation learning.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class imbalance issue on graphs, our model extends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pruning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prune encoders in co-modality GCL for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discovering minority samples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further learning more balanced node representations.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experiments on multiple real-world graph datasets show the effectiveness of our model by comparing CM-GCL with state-of-the-art methods.</a:t>
            </a:r>
          </a:p>
        </p:txBody>
      </p:sp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2B9C5-54A7-3011-CA1A-86911B31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EDFBF6-9863-53A0-9ADA-19E68060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69"/>
            <a:ext cx="12192000" cy="64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7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6287</TotalTime>
  <Words>526</Words>
  <Application>Microsoft Office PowerPoint</Application>
  <PresentationFormat>宽屏</PresentationFormat>
  <Paragraphs>96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金彤 高</cp:lastModifiedBy>
  <cp:revision>512</cp:revision>
  <dcterms:created xsi:type="dcterms:W3CDTF">2023-12-05T14:21:15Z</dcterms:created>
  <dcterms:modified xsi:type="dcterms:W3CDTF">2024-05-29T10:30:36Z</dcterms:modified>
</cp:coreProperties>
</file>